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81" r:id="rId9"/>
    <p:sldId id="274" r:id="rId10"/>
    <p:sldId id="268" r:id="rId11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594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616873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Двоичная система счисления</a:t>
            </a:r>
            <a:endParaRPr lang="ru-RU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  <a:ea typeface="Cambria" pitchFamily="18" charset="0"/>
              </a:rPr>
              <a:t>Спасибо за внимание!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>
                <a:latin typeface="Cambria" pitchFamily="18" charset="0"/>
                <a:ea typeface="Cambria" pitchFamily="18" charset="0"/>
              </a:rPr>
              <a:t>Общие сведения о двоичной системе счисления</a:t>
            </a:r>
            <a:endParaRPr lang="ru-RU" sz="2800" b="1" dirty="0">
              <a:latin typeface="Cambria" pitchFamily="18" charset="0"/>
              <a:ea typeface="Cambria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>
                <a:latin typeface="Cambria" pitchFamily="18" charset="0"/>
                <a:ea typeface="Cambria" pitchFamily="18" charset="0"/>
              </a:rPr>
              <a:t>Основание (количество цифр): 2</a:t>
            </a:r>
          </a:p>
          <a:p>
            <a:pPr>
              <a:buNone/>
            </a:pPr>
            <a:r>
              <a:rPr lang="ru-RU" dirty="0" smtClean="0">
                <a:latin typeface="Cambria" pitchFamily="18" charset="0"/>
                <a:ea typeface="Cambria" pitchFamily="18" charset="0"/>
              </a:rPr>
              <a:t>Алфавит: 0, 1</a:t>
            </a:r>
          </a:p>
          <a:p>
            <a:pPr>
              <a:buNone/>
            </a:pPr>
            <a:r>
              <a:rPr lang="ru-RU" b="1" dirty="0" smtClean="0">
                <a:latin typeface="Cambria" pitchFamily="18" charset="0"/>
                <a:ea typeface="Cambria" pitchFamily="18" charset="0"/>
              </a:rPr>
              <a:t>Достоинства:</a:t>
            </a:r>
          </a:p>
          <a:p>
            <a:r>
              <a:rPr lang="ru-RU" dirty="0" smtClean="0">
                <a:latin typeface="Cambria" pitchFamily="18" charset="0"/>
                <a:ea typeface="Cambria" pitchFamily="18" charset="0"/>
              </a:rPr>
              <a:t>нужны только устройства с двумя состояниями (включено/выключено), их проще сделать</a:t>
            </a:r>
          </a:p>
          <a:p>
            <a:r>
              <a:rPr lang="ru-RU" dirty="0" smtClean="0">
                <a:latin typeface="Cambria" pitchFamily="18" charset="0"/>
                <a:ea typeface="Cambria" pitchFamily="18" charset="0"/>
              </a:rPr>
              <a:t>компьютеру проще выполнять вычисления (например, умножение чисел сводится к их сложению и т.п.)</a:t>
            </a:r>
          </a:p>
          <a:p>
            <a:pPr>
              <a:buNone/>
            </a:pPr>
            <a:r>
              <a:rPr lang="ru-RU" b="1" dirty="0" smtClean="0">
                <a:latin typeface="Cambria" pitchFamily="18" charset="0"/>
                <a:ea typeface="Cambria" pitchFamily="18" charset="0"/>
              </a:rPr>
              <a:t>Недостатки:</a:t>
            </a:r>
          </a:p>
          <a:p>
            <a:r>
              <a:rPr lang="ru-RU" dirty="0" smtClean="0">
                <a:latin typeface="Cambria" pitchFamily="18" charset="0"/>
                <a:ea typeface="Cambria" pitchFamily="18" charset="0"/>
              </a:rPr>
              <a:t>длинная запись чисел: 1024 = </a:t>
            </a:r>
            <a:r>
              <a:rPr lang="ru-RU" dirty="0" smtClean="0">
                <a:latin typeface="Cambria" pitchFamily="18" charset="0"/>
                <a:ea typeface="Cambria" pitchFamily="18" charset="0"/>
              </a:rPr>
              <a:t>10000000000</a:t>
            </a:r>
            <a:r>
              <a:rPr lang="ru-RU" baseline="-25000" dirty="0" smtClean="0">
                <a:latin typeface="Cambria" pitchFamily="18" charset="0"/>
                <a:ea typeface="Cambria" pitchFamily="18" charset="0"/>
              </a:rPr>
              <a:t>2</a:t>
            </a:r>
            <a:endParaRPr lang="ru-RU" baseline="-25000" dirty="0" smtClean="0">
              <a:latin typeface="Cambria" pitchFamily="18" charset="0"/>
              <a:ea typeface="Cambria" pitchFamily="18" charset="0"/>
            </a:endParaRPr>
          </a:p>
          <a:p>
            <a:r>
              <a:rPr lang="ru-RU" dirty="0" smtClean="0">
                <a:latin typeface="Cambria" pitchFamily="18" charset="0"/>
                <a:ea typeface="Cambria" pitchFamily="18" charset="0"/>
              </a:rPr>
              <a:t>запись однородна (только 0 и 1)</a:t>
            </a:r>
            <a:endParaRPr lang="ru-RU" dirty="0">
              <a:latin typeface="Cambria" pitchFamily="18" charset="0"/>
              <a:ea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Cambria" pitchFamily="18" charset="0"/>
                <a:ea typeface="Cambria" pitchFamily="18" charset="0"/>
              </a:rPr>
              <a:t>Перевод в десятичную систему</a:t>
            </a:r>
            <a:endParaRPr lang="ru-RU" b="1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4" name="Содержимое 3" descr="08.06-0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14493" y="1200150"/>
            <a:ext cx="5115014" cy="3394074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Cambria" pitchFamily="18" charset="0"/>
                <a:ea typeface="Cambria" pitchFamily="18" charset="0"/>
              </a:rPr>
              <a:t>Выделение степеней числа 2</a:t>
            </a:r>
            <a:endParaRPr lang="ru-RU" b="1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4" name="Содержимое 3" descr="08.06-02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5300" y="1200150"/>
            <a:ext cx="7093399" cy="33940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Cambria" pitchFamily="18" charset="0"/>
                <a:ea typeface="Cambria" pitchFamily="18" charset="0"/>
              </a:rPr>
              <a:t>Другой (второй) способ</a:t>
            </a:r>
            <a:endParaRPr lang="ru-RU" b="1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4" name="Содержимое 3" descr="08.06-03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32010" y="1200150"/>
            <a:ext cx="6279980" cy="3394074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Cambria" pitchFamily="18" charset="0"/>
                <a:ea typeface="Cambria" pitchFamily="18" charset="0"/>
              </a:rPr>
              <a:t>Другой (третий) способ</a:t>
            </a:r>
            <a:endParaRPr lang="ru-RU" b="1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6" name="Содержимое 5" descr="08.06-04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2866" y="1200150"/>
            <a:ext cx="6118267" cy="33940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Cambria" pitchFamily="18" charset="0"/>
                <a:ea typeface="Cambria" pitchFamily="18" charset="0"/>
              </a:rPr>
              <a:t>Сложение в двоичной системе</a:t>
            </a:r>
            <a:endParaRPr lang="ru-RU" b="1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6" name="Содержимое 5" descr="08.06-05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99760" y="1200150"/>
            <a:ext cx="5144478" cy="33940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Cambria" pitchFamily="18" charset="0"/>
                <a:ea typeface="Cambria" pitchFamily="18" charset="0"/>
              </a:rPr>
              <a:t>Вычитание в двоичной системе</a:t>
            </a:r>
            <a:endParaRPr lang="ru-RU" b="1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5" name="Содержимое 4" descr="08.06-06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087598" y="1200150"/>
            <a:ext cx="4968803" cy="339407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Cambria" pitchFamily="18" charset="0"/>
                <a:ea typeface="Cambria" pitchFamily="18" charset="0"/>
              </a:rPr>
              <a:t>Домашнее задание</a:t>
            </a:r>
            <a:endParaRPr lang="ru-RU" b="1" dirty="0">
              <a:solidFill>
                <a:srgbClr val="FF0000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457200" y="1151334"/>
            <a:ext cx="8258204" cy="848912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Cambria" pitchFamily="18" charset="0"/>
                <a:ea typeface="Cambria" pitchFamily="18" charset="0"/>
              </a:rPr>
              <a:t>Выполните вычисления и переведите все числа в десятичную систему счисления</a:t>
            </a:r>
            <a:endParaRPr lang="ru-RU" dirty="0">
              <a:latin typeface="Cambria" pitchFamily="18" charset="0"/>
              <a:ea typeface="Cambria" pitchFamily="18" charset="0"/>
            </a:endParaRPr>
          </a:p>
        </p:txBody>
      </p:sp>
      <p:pic>
        <p:nvPicPr>
          <p:cNvPr id="8" name="Содержимое 7" descr="08.06-07.PNG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08076" y="2071688"/>
            <a:ext cx="3938436" cy="2643187"/>
          </a:xfrm>
        </p:spPr>
      </p:pic>
      <p:pic>
        <p:nvPicPr>
          <p:cNvPr id="9" name="Содержимое 8" descr="08.06-08.PN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645025" y="2135190"/>
            <a:ext cx="4041775" cy="251618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2049</TotalTime>
  <Words>109</Words>
  <PresentationFormat>Экран (16:9)</PresentationFormat>
  <Paragraphs>19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Двоичная система счисления</vt:lpstr>
      <vt:lpstr>Общие сведения о двоичной системе счисления</vt:lpstr>
      <vt:lpstr>Перевод в десятичную систему</vt:lpstr>
      <vt:lpstr>Выделение степеней числа 2</vt:lpstr>
      <vt:lpstr>Другой (второй) способ</vt:lpstr>
      <vt:lpstr>Другой (третий) способ</vt:lpstr>
      <vt:lpstr>Сложение в двоичной системе</vt:lpstr>
      <vt:lpstr>Вычитание в двоичной системе</vt:lpstr>
      <vt:lpstr>Домашнее задание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Техника безопасности в кабинете информатики</dc:title>
  <dc:creator>Пользователь</dc:creator>
  <cp:lastModifiedBy>Пользователь</cp:lastModifiedBy>
  <cp:revision>308</cp:revision>
  <dcterms:created xsi:type="dcterms:W3CDTF">2021-09-01T12:41:30Z</dcterms:created>
  <dcterms:modified xsi:type="dcterms:W3CDTF">2021-11-28T17:03:45Z</dcterms:modified>
</cp:coreProperties>
</file>