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4" r:id="rId6"/>
    <p:sldId id="263" r:id="rId7"/>
    <p:sldId id="262" r:id="rId8"/>
    <p:sldId id="266" r:id="rId9"/>
    <p:sldId id="267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616873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atin typeface="Cambria" pitchFamily="18" charset="0"/>
                <a:ea typeface="Cambria" pitchFamily="18" charset="0"/>
              </a:rPr>
              <a:t>Целочисленные вычисления на языке </a:t>
            </a:r>
            <a:r>
              <a:rPr lang="ru-RU" sz="5400" b="1" dirty="0" err="1" smtClean="0">
                <a:latin typeface="Cambria" pitchFamily="18" charset="0"/>
                <a:ea typeface="Cambria" pitchFamily="18" charset="0"/>
              </a:rPr>
              <a:t>Pascal</a:t>
            </a:r>
            <a:endParaRPr lang="ru-RU" sz="5400" dirty="0"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75031"/>
            <a:ext cx="8229600" cy="44470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err="1" smtClean="0">
                <a:latin typeface="Cambria" pitchFamily="18" charset="0"/>
                <a:ea typeface="Cambria" pitchFamily="18" charset="0"/>
              </a:rPr>
              <a:t>var</a:t>
            </a:r>
            <a:r>
              <a:rPr lang="ru-RU" sz="2400" dirty="0" smtClean="0">
                <a:latin typeface="Cambria" pitchFamily="18" charset="0"/>
                <a:ea typeface="Cambria" pitchFamily="18" charset="0"/>
              </a:rPr>
              <a:t> – начало </a:t>
            </a:r>
            <a:r>
              <a:rPr lang="ru-RU" sz="2400" i="1" dirty="0" smtClean="0">
                <a:latin typeface="Cambria" pitchFamily="18" charset="0"/>
                <a:ea typeface="Cambria" pitchFamily="18" charset="0"/>
              </a:rPr>
              <a:t>секции описания переменных</a:t>
            </a:r>
          </a:p>
          <a:p>
            <a:pPr>
              <a:buNone/>
            </a:pPr>
            <a:r>
              <a:rPr lang="ru-RU" sz="2400" b="1" dirty="0" err="1" smtClean="0">
                <a:latin typeface="Cambria" pitchFamily="18" charset="0"/>
                <a:ea typeface="Cambria" pitchFamily="18" charset="0"/>
              </a:rPr>
              <a:t>a</a:t>
            </a:r>
            <a:r>
              <a:rPr lang="ru-RU" sz="2400" b="1" dirty="0" smtClean="0">
                <a:latin typeface="Cambria" pitchFamily="18" charset="0"/>
                <a:ea typeface="Cambria" pitchFamily="18" charset="0"/>
              </a:rPr>
              <a:t>, </a:t>
            </a:r>
            <a:r>
              <a:rPr lang="ru-RU" sz="2400" b="1" dirty="0" err="1" smtClean="0">
                <a:latin typeface="Cambria" pitchFamily="18" charset="0"/>
                <a:ea typeface="Cambria" pitchFamily="18" charset="0"/>
              </a:rPr>
              <a:t>b</a:t>
            </a:r>
            <a:r>
              <a:rPr lang="ru-RU" sz="2400" b="1" dirty="0" smtClean="0">
                <a:latin typeface="Cambria" pitchFamily="18" charset="0"/>
                <a:ea typeface="Cambria" pitchFamily="18" charset="0"/>
              </a:rPr>
              <a:t>, Prog1 </a:t>
            </a:r>
            <a:r>
              <a:rPr lang="ru-RU" sz="2400" dirty="0" smtClean="0">
                <a:latin typeface="Cambria" pitchFamily="18" charset="0"/>
                <a:ea typeface="Cambria" pitchFamily="18" charset="0"/>
              </a:rPr>
              <a:t>– </a:t>
            </a:r>
            <a:r>
              <a:rPr lang="ru-RU" sz="2400" i="1" dirty="0" smtClean="0">
                <a:latin typeface="Cambria" pitchFamily="18" charset="0"/>
                <a:ea typeface="Cambria" pitchFamily="18" charset="0"/>
              </a:rPr>
              <a:t>идентификаторы (имена) различных объектов</a:t>
            </a:r>
          </a:p>
          <a:p>
            <a:pPr>
              <a:buNone/>
            </a:pPr>
            <a:r>
              <a:rPr lang="ru-RU" sz="2400" b="1" dirty="0" err="1" smtClean="0">
                <a:latin typeface="Cambria" pitchFamily="18" charset="0"/>
                <a:ea typeface="Cambria" pitchFamily="18" charset="0"/>
              </a:rPr>
              <a:t>a</a:t>
            </a:r>
            <a:r>
              <a:rPr lang="ru-RU" sz="2400" b="1" dirty="0" smtClean="0">
                <a:latin typeface="Cambria" pitchFamily="18" charset="0"/>
                <a:ea typeface="Cambria" pitchFamily="18" charset="0"/>
              </a:rPr>
              <a:t>, </a:t>
            </a:r>
            <a:r>
              <a:rPr lang="ru-RU" sz="2400" b="1" dirty="0" err="1" smtClean="0">
                <a:latin typeface="Cambria" pitchFamily="18" charset="0"/>
                <a:ea typeface="Cambria" pitchFamily="18" charset="0"/>
              </a:rPr>
              <a:t>b</a:t>
            </a:r>
            <a:r>
              <a:rPr lang="ru-RU" sz="2400" b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sz="2400" dirty="0" smtClean="0">
                <a:latin typeface="Cambria" pitchFamily="18" charset="0"/>
                <a:ea typeface="Cambria" pitchFamily="18" charset="0"/>
              </a:rPr>
              <a:t>– </a:t>
            </a:r>
            <a:r>
              <a:rPr lang="ru-RU" sz="2400" i="1" dirty="0" smtClean="0">
                <a:latin typeface="Cambria" pitchFamily="18" charset="0"/>
                <a:ea typeface="Cambria" pitchFamily="18" charset="0"/>
              </a:rPr>
              <a:t>переменные целочисленного (</a:t>
            </a:r>
            <a:r>
              <a:rPr lang="ru-RU" sz="2400" i="1" dirty="0" err="1" smtClean="0">
                <a:latin typeface="Cambria" pitchFamily="18" charset="0"/>
                <a:ea typeface="Cambria" pitchFamily="18" charset="0"/>
              </a:rPr>
              <a:t>integer</a:t>
            </a:r>
            <a:r>
              <a:rPr lang="ru-RU" sz="2400" i="1" dirty="0" smtClean="0">
                <a:latin typeface="Cambria" pitchFamily="18" charset="0"/>
                <a:ea typeface="Cambria" pitchFamily="18" charset="0"/>
              </a:rPr>
              <a:t>) типа</a:t>
            </a:r>
          </a:p>
          <a:p>
            <a:pPr>
              <a:buNone/>
            </a:pPr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integer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– </a:t>
            </a:r>
            <a:r>
              <a:rPr lang="ru-RU" sz="2400" i="1" dirty="0" smtClean="0">
                <a:latin typeface="Cambria" pitchFamily="18" charset="0"/>
                <a:ea typeface="Cambria" pitchFamily="18" charset="0"/>
              </a:rPr>
              <a:t>целочисленный тип</a:t>
            </a:r>
          </a:p>
          <a:p>
            <a:pPr>
              <a:buNone/>
            </a:pPr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write, </a:t>
            </a:r>
            <a:r>
              <a:rPr lang="en-US" sz="2400" b="1" dirty="0" err="1" smtClean="0">
                <a:latin typeface="Cambria" pitchFamily="18" charset="0"/>
                <a:ea typeface="Cambria" pitchFamily="18" charset="0"/>
              </a:rPr>
              <a:t>writeln</a:t>
            </a:r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– </a:t>
            </a:r>
            <a:r>
              <a:rPr lang="ru-RU" sz="2400" i="1" dirty="0" smtClean="0">
                <a:latin typeface="Cambria" pitchFamily="18" charset="0"/>
                <a:ea typeface="Cambria" pitchFamily="18" charset="0"/>
              </a:rPr>
              <a:t>операторы вывода</a:t>
            </a:r>
          </a:p>
          <a:p>
            <a:pPr>
              <a:buNone/>
            </a:pPr>
            <a:r>
              <a:rPr lang="en-US" sz="2400" b="1" dirty="0" err="1" smtClean="0">
                <a:latin typeface="Cambria" pitchFamily="18" charset="0"/>
                <a:ea typeface="Cambria" pitchFamily="18" charset="0"/>
              </a:rPr>
              <a:t>readln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– </a:t>
            </a:r>
            <a:r>
              <a:rPr lang="ru-RU" sz="2400" i="1" dirty="0" smtClean="0">
                <a:latin typeface="Cambria" pitchFamily="18" charset="0"/>
                <a:ea typeface="Cambria" pitchFamily="18" charset="0"/>
              </a:rPr>
              <a:t>оператор ввода</a:t>
            </a:r>
          </a:p>
          <a:p>
            <a:pPr>
              <a:buNone/>
            </a:pPr>
            <a:r>
              <a:rPr lang="ru-RU" sz="2400" b="1" dirty="0" smtClean="0">
                <a:latin typeface="Cambria" pitchFamily="18" charset="0"/>
                <a:ea typeface="Cambria" pitchFamily="18" charset="0"/>
              </a:rPr>
              <a:t>b:=a+1 </a:t>
            </a:r>
            <a:r>
              <a:rPr lang="ru-RU" sz="2400" dirty="0" smtClean="0">
                <a:latin typeface="Cambria" pitchFamily="18" charset="0"/>
                <a:ea typeface="Cambria" pitchFamily="18" charset="0"/>
              </a:rPr>
              <a:t>– </a:t>
            </a:r>
            <a:r>
              <a:rPr lang="ru-RU" sz="2400" i="1" dirty="0" smtClean="0">
                <a:latin typeface="Cambria" pitchFamily="18" charset="0"/>
                <a:ea typeface="Cambria" pitchFamily="18" charset="0"/>
              </a:rPr>
              <a:t>оператор присваивания (переменной </a:t>
            </a:r>
            <a:r>
              <a:rPr lang="ru-RU" sz="2400" i="1" dirty="0" err="1" smtClean="0">
                <a:latin typeface="Cambria" pitchFamily="18" charset="0"/>
                <a:ea typeface="Cambria" pitchFamily="18" charset="0"/>
              </a:rPr>
              <a:t>b</a:t>
            </a:r>
            <a:r>
              <a:rPr lang="ru-RU" sz="2400" i="1" dirty="0" smtClean="0">
                <a:latin typeface="Cambria" pitchFamily="18" charset="0"/>
                <a:ea typeface="Cambria" pitchFamily="18" charset="0"/>
              </a:rPr>
              <a:t> присваивается значение выражения a+1)</a:t>
            </a:r>
          </a:p>
          <a:p>
            <a:pPr>
              <a:buNone/>
            </a:pPr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begin ... end 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– </a:t>
            </a:r>
            <a:r>
              <a:rPr lang="ru-RU" sz="2400" i="1" dirty="0" smtClean="0">
                <a:latin typeface="Cambria" pitchFamily="18" charset="0"/>
                <a:ea typeface="Cambria" pitchFamily="18" charset="0"/>
              </a:rPr>
              <a:t>операторные скобки</a:t>
            </a:r>
            <a:endParaRPr lang="ru-RU" sz="2400" dirty="0"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303507"/>
            <a:ext cx="8229600" cy="3187361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014990"/>
            <a:ext cx="8229600" cy="176439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999128"/>
            <a:ext cx="8229600" cy="179611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534939"/>
            <a:ext cx="8229600" cy="2724496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ambria" pitchFamily="18" charset="0"/>
                <a:ea typeface="Cambria" pitchFamily="18" charset="0"/>
              </a:rPr>
              <a:t>Задания</a:t>
            </a:r>
            <a:endParaRPr lang="ru-RU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7" name="Содержимое 6" descr="5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229195"/>
            <a:ext cx="8229600" cy="3335984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ambria" pitchFamily="18" charset="0"/>
                <a:ea typeface="Cambria" pitchFamily="18" charset="0"/>
              </a:rPr>
              <a:t>Задания</a:t>
            </a:r>
            <a:endParaRPr lang="ru-RU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9" name="Содержимое 8" descr="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3479" y="1200150"/>
            <a:ext cx="7797042" cy="339407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ambria" pitchFamily="18" charset="0"/>
                <a:ea typeface="Cambria" pitchFamily="18" charset="0"/>
              </a:rPr>
              <a:t>Задания</a:t>
            </a:r>
            <a:endParaRPr lang="ru-RU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9" name="Содержимое 8" descr="7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890068"/>
            <a:ext cx="8229600" cy="201423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70</Words>
  <PresentationFormat>Экран (16:9)</PresentationFormat>
  <Paragraphs>12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Целочисленные вычисления на языке Pascal</vt:lpstr>
      <vt:lpstr>Слайд 2</vt:lpstr>
      <vt:lpstr>Слайд 3</vt:lpstr>
      <vt:lpstr>Слайд 4</vt:lpstr>
      <vt:lpstr>Слайд 5</vt:lpstr>
      <vt:lpstr>Слайд 6</vt:lpstr>
      <vt:lpstr>Задания</vt:lpstr>
      <vt:lpstr>Задания</vt:lpstr>
      <vt:lpstr>Задания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Целочисленные вычисления на языке Pascal</dc:title>
  <dc:creator>Пользователь</dc:creator>
  <cp:lastModifiedBy>Пользователь</cp:lastModifiedBy>
  <cp:revision>12</cp:revision>
  <dcterms:created xsi:type="dcterms:W3CDTF">2023-01-10T21:57:54Z</dcterms:created>
  <dcterms:modified xsi:type="dcterms:W3CDTF">2023-01-10T22:10:42Z</dcterms:modified>
</cp:coreProperties>
</file>